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71" r:id="rId4"/>
    <p:sldId id="273" r:id="rId5"/>
    <p:sldId id="272" r:id="rId6"/>
    <p:sldId id="274" r:id="rId7"/>
    <p:sldId id="275" r:id="rId8"/>
    <p:sldId id="276" r:id="rId9"/>
    <p:sldId id="279" r:id="rId10"/>
    <p:sldId id="277" r:id="rId11"/>
    <p:sldId id="278" r:id="rId12"/>
    <p:sldId id="280" r:id="rId13"/>
    <p:sldId id="281" r:id="rId14"/>
    <p:sldId id="266" r:id="rId15"/>
    <p:sldId id="282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2" autoAdjust="0"/>
  </p:normalViewPr>
  <p:slideViewPr>
    <p:cSldViewPr snapToGrid="0">
      <p:cViewPr varScale="1">
        <p:scale>
          <a:sx n="108" d="100"/>
          <a:sy n="108" d="100"/>
        </p:scale>
        <p:origin x="-5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9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1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0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60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88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6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6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4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9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1557-D306-4B75-B9A8-AC0BA84DC54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A3EA0-D441-4591-A445-44E2C14C2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4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ogin.consultant.ru/link/?req=doc&amp;base=OTN&amp;n=19609&amp;dst=0&amp;demo=1" TargetMode="External"/><Relationship Id="rId5" Type="http://schemas.openxmlformats.org/officeDocument/2006/relationships/hyperlink" Target="https://login.consultant.ru/link/?req=doc&amp;base=OTN&amp;n=19610&amp;dst=0&amp;demo=1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ultant.ru/document/cons_doc_LAW_5438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5438/" TargetMode="External"/><Relationship Id="rId2" Type="http://schemas.openxmlformats.org/officeDocument/2006/relationships/hyperlink" Target="https://www.consultant.ru/document/cons_doc_LAW_388760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Историческая справка по работе с документами предварительного планирования действий по тушению пожаров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11" y="456559"/>
            <a:ext cx="1204247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solidFill>
                  <a:srgbClr val="FF0000"/>
                </a:solidFill>
              </a:rPr>
              <a:t>Некоторые этапы эволюции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010" y="4539956"/>
            <a:ext cx="5233275" cy="22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БЫЛО</a:t>
            </a:r>
            <a:r>
              <a:rPr lang="en-US" sz="1400" dirty="0" smtClean="0">
                <a:solidFill>
                  <a:srgbClr val="FF0000"/>
                </a:solidFill>
              </a:rPr>
              <a:t>:</a:t>
            </a:r>
            <a:endParaRPr lang="ru-RU" sz="1400" dirty="0" smtClean="0">
              <a:solidFill>
                <a:srgbClr val="FF0000"/>
              </a:solidFill>
            </a:endParaRPr>
          </a:p>
          <a:p>
            <a:pPr algn="just"/>
            <a:endParaRPr lang="ru-RU" sz="600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dirty="0" smtClean="0">
                <a:solidFill>
                  <a:srgbClr val="FF0000"/>
                </a:solidFill>
              </a:rPr>
              <a:t>- основная информация об оперативно-тактических характеристиках объекта</a:t>
            </a:r>
            <a:r>
              <a:rPr lang="en-US" sz="1400" dirty="0" smtClean="0">
                <a:solidFill>
                  <a:srgbClr val="FF0000"/>
                </a:solidFill>
              </a:rPr>
              <a:t>;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FF0000"/>
                </a:solidFill>
              </a:rPr>
              <a:t>г</a:t>
            </a:r>
            <a:r>
              <a:rPr lang="ru-RU" sz="1400" dirty="0" smtClean="0">
                <a:solidFill>
                  <a:srgbClr val="FF0000"/>
                </a:solidFill>
              </a:rPr>
              <a:t>енеральный план объекта</a:t>
            </a:r>
            <a:r>
              <a:rPr lang="en-US" sz="1400" dirty="0" smtClean="0">
                <a:solidFill>
                  <a:srgbClr val="FF0000"/>
                </a:solidFill>
              </a:rPr>
              <a:t>;</a:t>
            </a:r>
            <a:endParaRPr lang="ru-RU" sz="1400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FF0000"/>
                </a:solidFill>
              </a:rPr>
              <a:t>схема </a:t>
            </a:r>
            <a:r>
              <a:rPr lang="ru-RU" sz="1400" dirty="0" err="1" smtClean="0">
                <a:solidFill>
                  <a:srgbClr val="FF0000"/>
                </a:solidFill>
              </a:rPr>
              <a:t>водоисточников</a:t>
            </a:r>
            <a:r>
              <a:rPr lang="ru-RU" sz="14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81052" y="4542531"/>
            <a:ext cx="6630435" cy="22207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СТАЛО</a:t>
            </a:r>
            <a:r>
              <a:rPr lang="en-US" sz="1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1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/>
              <a:t>- подробная </a:t>
            </a:r>
            <a:r>
              <a:rPr lang="ru-RU" sz="1600" dirty="0"/>
              <a:t>оперативно-тактическая характеристика</a:t>
            </a:r>
          </a:p>
          <a:p>
            <a:r>
              <a:rPr lang="ru-RU" sz="1600" dirty="0" smtClean="0"/>
              <a:t>- подробные </a:t>
            </a:r>
            <a:r>
              <a:rPr lang="ru-RU" sz="1600" dirty="0"/>
              <a:t>поэтажные планы</a:t>
            </a:r>
          </a:p>
          <a:p>
            <a:r>
              <a:rPr lang="ru-RU" sz="1600" dirty="0" smtClean="0"/>
              <a:t>- расчеты и прогноз </a:t>
            </a:r>
            <a:r>
              <a:rPr lang="ru-RU" sz="1600" dirty="0"/>
              <a:t>развития пожара </a:t>
            </a:r>
          </a:p>
          <a:p>
            <a:r>
              <a:rPr lang="ru-RU" sz="1600" dirty="0" smtClean="0"/>
              <a:t>- действия </a:t>
            </a:r>
            <a:r>
              <a:rPr lang="ru-RU" sz="1600" dirty="0"/>
              <a:t>обслуживающего персонала (работников)</a:t>
            </a:r>
          </a:p>
          <a:p>
            <a:r>
              <a:rPr lang="ru-RU" sz="1600" dirty="0" smtClean="0"/>
              <a:t>- организация </a:t>
            </a:r>
            <a:r>
              <a:rPr lang="ru-RU" sz="1600" dirty="0"/>
              <a:t>работ по спасению людей </a:t>
            </a:r>
          </a:p>
          <a:p>
            <a:r>
              <a:rPr lang="ru-RU" sz="1600" dirty="0" smtClean="0"/>
              <a:t>- организация </a:t>
            </a:r>
            <a:r>
              <a:rPr lang="ru-RU" sz="1600" dirty="0"/>
              <a:t>тушения пожара подразделениями пожарной охраны</a:t>
            </a:r>
          </a:p>
          <a:p>
            <a:r>
              <a:rPr lang="ru-RU" sz="1600" dirty="0" smtClean="0"/>
              <a:t>- организация </a:t>
            </a:r>
            <a:r>
              <a:rPr lang="ru-RU" sz="1600" dirty="0"/>
              <a:t>взаимодействия со службами жизнеобеспечения </a:t>
            </a:r>
          </a:p>
          <a:p>
            <a:r>
              <a:rPr lang="ru-RU" sz="1600" dirty="0" smtClean="0"/>
              <a:t>- требования </a:t>
            </a:r>
            <a:r>
              <a:rPr lang="ru-RU" sz="1600" dirty="0"/>
              <a:t>правил охраны </a:t>
            </a:r>
            <a:r>
              <a:rPr lang="ru-RU" sz="1600" dirty="0" smtClean="0"/>
              <a:t>труда</a:t>
            </a:r>
            <a:endParaRPr lang="ru-RU" sz="11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1" y="3830865"/>
            <a:ext cx="1204247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                  1970 г.                       2005 г.                           2010 г.                         2015 г.                                  2017                                      2025 г.</a:t>
            </a:r>
          </a:p>
          <a:p>
            <a:pPr algn="just"/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5061" t="17533" r="26703" b="11202"/>
          <a:stretch/>
        </p:blipFill>
        <p:spPr>
          <a:xfrm>
            <a:off x="5302286" y="842240"/>
            <a:ext cx="2032343" cy="2885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881" t="21547" r="35458" b="1409"/>
          <a:stretch/>
        </p:blipFill>
        <p:spPr>
          <a:xfrm>
            <a:off x="9793657" y="873186"/>
            <a:ext cx="2087598" cy="2950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1500" t="10148" r="32333" b="667"/>
          <a:stretch/>
        </p:blipFill>
        <p:spPr>
          <a:xfrm>
            <a:off x="7476565" y="873186"/>
            <a:ext cx="2078046" cy="288245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774172" y="1022483"/>
            <a:ext cx="1706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200D4"/>
                </a:solidFill>
                <a:latin typeface="PT Sans"/>
                <a:hlinkClick r:id="rId5"/>
              </a:rPr>
              <a:t>"Методические рекомендации по составлению планов и карточек тушения пожаров"</a:t>
            </a:r>
            <a:br>
              <a:rPr lang="ru-RU" sz="1200" dirty="0">
                <a:solidFill>
                  <a:srgbClr val="1200D4"/>
                </a:solidFill>
                <a:latin typeface="PT Sans"/>
                <a:hlinkClick r:id="rId5"/>
              </a:rPr>
            </a:br>
            <a:r>
              <a:rPr lang="ru-RU" sz="1200" dirty="0">
                <a:solidFill>
                  <a:srgbClr val="1200D4"/>
                </a:solidFill>
                <a:latin typeface="PT Sans"/>
                <a:hlinkClick r:id="rId5"/>
              </a:rPr>
              <a:t>(утв. МЧС России 29.09.2010)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44369" y="1022483"/>
            <a:ext cx="1729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E06618"/>
                </a:solidFill>
                <a:latin typeface="PT Sans"/>
                <a:hlinkClick r:id="rId6"/>
              </a:rPr>
              <a:t>"Методические рекомендации по составлению планов и карточек тушения пожаров"</a:t>
            </a:r>
            <a:br>
              <a:rPr lang="ru-RU" sz="1200" dirty="0">
                <a:solidFill>
                  <a:srgbClr val="E06618"/>
                </a:solidFill>
                <a:latin typeface="PT Sans"/>
                <a:hlinkClick r:id="rId6"/>
              </a:rPr>
            </a:br>
            <a:r>
              <a:rPr lang="ru-RU" sz="1200" dirty="0">
                <a:solidFill>
                  <a:srgbClr val="E06618"/>
                </a:solidFill>
                <a:latin typeface="PT Sans"/>
                <a:hlinkClick r:id="rId6"/>
              </a:rPr>
              <a:t>(утв. МЧС России 19.07.2005)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80060" y="1037692"/>
            <a:ext cx="16643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31933"/>
                </a:solidFill>
                <a:latin typeface="-apple-system, BlinkMacSystemFont, 'Segoe UI', arial, Noto Serif, ubuntu, Nimbus, Roboto"/>
              </a:rPr>
              <a:t>Указание по составлению в частях и гарнизонах пожарной охраны оперативных планов и карточек тушения пожаров / МВД СССР. Гл. упр. пожарной охраны. — </a:t>
            </a:r>
            <a:r>
              <a:rPr lang="ru-RU" sz="1200" dirty="0" smtClean="0">
                <a:solidFill>
                  <a:srgbClr val="031933"/>
                </a:solidFill>
                <a:latin typeface="-apple-system, BlinkMacSystemFont, 'Segoe UI', arial, Noto Serif, ubuntu, Nimbus, Roboto"/>
              </a:rPr>
              <a:t>Москва, </a:t>
            </a:r>
            <a:r>
              <a:rPr lang="ru-RU" sz="1200" dirty="0">
                <a:solidFill>
                  <a:srgbClr val="031933"/>
                </a:solidFill>
                <a:latin typeface="-apple-system, BlinkMacSystemFont, 'Segoe UI', arial, Noto Serif, ubuntu, Nimbus, Roboto"/>
              </a:rPr>
              <a:t>1970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2353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Нормативное обоснование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529" y="586106"/>
            <a:ext cx="3901439" cy="682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chemeClr val="dk1"/>
                </a:solidFill>
              </a:rPr>
              <a:t>Отработка и корректировка ИКО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523" y="1637222"/>
            <a:ext cx="1196196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п. </a:t>
            </a:r>
            <a:r>
              <a:rPr lang="ru-RU" b="1" dirty="0" smtClean="0">
                <a:solidFill>
                  <a:srgbClr val="FF0000"/>
                </a:solidFill>
              </a:rPr>
              <a:t>57 </a:t>
            </a:r>
            <a:r>
              <a:rPr lang="ru-RU" b="1" dirty="0">
                <a:solidFill>
                  <a:srgbClr val="FF0000"/>
                </a:solidFill>
              </a:rPr>
              <a:t>Порядка подготовки. </a:t>
            </a:r>
            <a:r>
              <a:rPr lang="ru-RU" dirty="0" smtClean="0"/>
              <a:t>По </a:t>
            </a:r>
            <a:r>
              <a:rPr lang="ru-RU" dirty="0"/>
              <a:t>решению соответствующего начальника органа управления разрабатываются типовые планы-конспекты по проведению занятий для всех дежурных караулов подразделения пожарной охраны, при этом должна обеспечиваться их своевременная корректировка.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65" y="3001992"/>
            <a:ext cx="1196196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8163" algn="just"/>
            <a:r>
              <a:rPr lang="ru-RU" dirty="0" smtClean="0"/>
              <a:t>В рассматриваемой деятельности возможно использование </a:t>
            </a:r>
            <a:r>
              <a:rPr lang="ru-RU" b="1" dirty="0" smtClean="0"/>
              <a:t>п. 57 </a:t>
            </a:r>
            <a:r>
              <a:rPr lang="ru-RU" dirty="0" smtClean="0"/>
              <a:t>вкупе с требованиями </a:t>
            </a:r>
            <a:r>
              <a:rPr lang="ru-RU" b="1" dirty="0" smtClean="0"/>
              <a:t>п. 45 </a:t>
            </a:r>
            <a:r>
              <a:rPr lang="ru-RU" dirty="0" smtClean="0"/>
              <a:t>и </a:t>
            </a:r>
            <a:r>
              <a:rPr lang="ru-RU" b="1" dirty="0" smtClean="0"/>
              <a:t>п</a:t>
            </a:r>
            <a:r>
              <a:rPr lang="ru-RU" b="1" dirty="0"/>
              <a:t>. </a:t>
            </a:r>
            <a:r>
              <a:rPr lang="ru-RU" b="1" dirty="0" smtClean="0"/>
              <a:t>82 </a:t>
            </a:r>
            <a:r>
              <a:rPr lang="ru-RU" dirty="0"/>
              <a:t>Порядка подготовки </a:t>
            </a:r>
            <a:r>
              <a:rPr lang="ru-RU" dirty="0" smtClean="0"/>
              <a:t>будет являться основанием для планирования перечня отрабатываемых объектов и сроков проведения занятий по итогам которых осуществляется корректировка ИКО.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63" y="5731532"/>
            <a:ext cx="1196196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8163" algn="just"/>
            <a:r>
              <a:rPr lang="ru-RU" dirty="0" smtClean="0"/>
              <a:t>Мероприятия по отработке и корректировке ИКО отражаются в учебных журналах. Указанные записи возможно использовать как инструмент контроля за указанным видом деятельности.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264" y="4366762"/>
            <a:ext cx="1196196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п. </a:t>
            </a:r>
            <a:r>
              <a:rPr lang="ru-RU" b="1" dirty="0" smtClean="0">
                <a:solidFill>
                  <a:srgbClr val="FF0000"/>
                </a:solidFill>
              </a:rPr>
              <a:t>55 </a:t>
            </a:r>
            <a:r>
              <a:rPr lang="ru-RU" b="1" dirty="0">
                <a:solidFill>
                  <a:srgbClr val="FF0000"/>
                </a:solidFill>
              </a:rPr>
              <a:t>Порядка подготовки. </a:t>
            </a:r>
            <a:r>
              <a:rPr lang="ru-RU" dirty="0" smtClean="0"/>
              <a:t>В </a:t>
            </a:r>
            <a:r>
              <a:rPr lang="ru-RU" dirty="0"/>
              <a:t>журнале учета занятий учитываются посещаемость и успеваемость личного состава караулов, </a:t>
            </a:r>
            <a:r>
              <a:rPr lang="ru-RU" b="1" dirty="0"/>
              <a:t>виды занятий, </a:t>
            </a:r>
            <a:r>
              <a:rPr lang="ru-RU" dirty="0"/>
              <a:t>оценки личного состава караулов, </a:t>
            </a:r>
            <a:r>
              <a:rPr lang="ru-RU" b="1" dirty="0"/>
              <a:t>выполнение тематических планов и расписаний занятий </a:t>
            </a:r>
            <a:r>
              <a:rPr lang="ru-RU" dirty="0"/>
              <a:t>в караулах. </a:t>
            </a:r>
          </a:p>
        </p:txBody>
      </p:sp>
    </p:spTree>
    <p:extLst>
      <p:ext uri="{BB962C8B-B14F-4D97-AF65-F5344CB8AC3E}">
        <p14:creationId xmlns:p14="http://schemas.microsoft.com/office/powerpoint/2010/main" val="119345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Нормативное обоснование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0742" y="597780"/>
            <a:ext cx="3901439" cy="682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dk1"/>
                </a:solidFill>
              </a:rPr>
              <a:t>Использование и хранение ИКО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9524" y="1597297"/>
            <a:ext cx="11961963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b="1" dirty="0" smtClean="0">
                <a:solidFill>
                  <a:srgbClr val="FF0000"/>
                </a:solidFill>
              </a:rPr>
              <a:t>п 12  перечня Документации</a:t>
            </a:r>
            <a:r>
              <a:rPr lang="ru-RU" b="1" dirty="0" smtClean="0"/>
              <a:t>, регламентирующей </a:t>
            </a:r>
            <a:r>
              <a:rPr lang="ru-RU" b="1" dirty="0"/>
              <a:t>организацию караульной службы в </a:t>
            </a:r>
            <a:r>
              <a:rPr lang="ru-RU" b="1" dirty="0" smtClean="0"/>
              <a:t>подразделениях</a:t>
            </a:r>
            <a:r>
              <a:rPr lang="ru-RU" dirty="0" smtClean="0"/>
              <a:t>, </a:t>
            </a:r>
            <a:r>
              <a:rPr lang="ru-RU" dirty="0"/>
              <a:t>утвержденного приложением </a:t>
            </a:r>
            <a:r>
              <a:rPr lang="ru-RU" dirty="0" smtClean="0"/>
              <a:t>№9 </a:t>
            </a:r>
            <a:r>
              <a:rPr lang="ru-RU" dirty="0"/>
              <a:t>к Приказу МЧС России от 24 апреля 2025 г. N 363 «Об утверждении устава подразделений пожарной охраны</a:t>
            </a:r>
            <a:r>
              <a:rPr lang="ru-RU" dirty="0" smtClean="0"/>
              <a:t>», </a:t>
            </a:r>
            <a:r>
              <a:rPr lang="ru-RU" dirty="0"/>
              <a:t>в папке начальника караула </a:t>
            </a:r>
            <a:r>
              <a:rPr lang="ru-RU" dirty="0" smtClean="0"/>
              <a:t>подразделения хранятся приказы</a:t>
            </a:r>
            <a:r>
              <a:rPr lang="ru-RU" dirty="0"/>
              <a:t>, распоряжения, указания, инструкции, </a:t>
            </a:r>
            <a:r>
              <a:rPr lang="ru-RU" b="1" dirty="0"/>
              <a:t>рекомендации</a:t>
            </a:r>
            <a:r>
              <a:rPr lang="ru-RU" dirty="0"/>
              <a:t>, правила, программы, нормативы по вопросам организации службы, подготовки, тушения пожаров и проведения аварийно-спасательных </a:t>
            </a:r>
            <a:r>
              <a:rPr lang="ru-RU" dirty="0" smtClean="0"/>
              <a:t>работ.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9524" y="3370106"/>
            <a:ext cx="1196196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8163" algn="just"/>
            <a:r>
              <a:rPr lang="ru-RU" dirty="0" smtClean="0"/>
              <a:t>Кроме этого решением руководителя территориального органа возможно определение иного порядка хранения и использования ИКО. В том числе в электронном виде и в виде баз данных информационных систем. 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9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50566" y="586598"/>
            <a:ext cx="4278702" cy="6064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83479" y="719444"/>
            <a:ext cx="759125" cy="6901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2804" y="1221274"/>
            <a:ext cx="2794956" cy="301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Адрес объекта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52804" y="715516"/>
            <a:ext cx="2794957" cy="4447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Наименование объекта и функциональное назначение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3479" y="1575516"/>
            <a:ext cx="948906" cy="319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8/52</a:t>
            </a:r>
            <a:endParaRPr lang="ru-RU" sz="24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15" idx="3"/>
          </p:cNvCxnSpPr>
          <p:nvPr/>
        </p:nvCxnSpPr>
        <p:spPr>
          <a:xfrm>
            <a:off x="2234242" y="987726"/>
            <a:ext cx="1449237" cy="194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65826" y="586598"/>
            <a:ext cx="1768416" cy="8022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Номер КАРТОЧКИ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(красным цветом если с ночным пребывание)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935" y="1450102"/>
            <a:ext cx="1958197" cy="10610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Максимально возможное количество пребывания людей в дневное время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(персонал/посетители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stCxn id="17" idx="3"/>
            <a:endCxn id="12" idx="1"/>
          </p:cNvCxnSpPr>
          <p:nvPr/>
        </p:nvCxnSpPr>
        <p:spPr>
          <a:xfrm flipV="1">
            <a:off x="2329132" y="1735105"/>
            <a:ext cx="1354347" cy="245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668104"/>
              </p:ext>
            </p:extLst>
          </p:nvPr>
        </p:nvGraphicFramePr>
        <p:xfrm>
          <a:off x="3683479" y="2416221"/>
          <a:ext cx="3864632" cy="40297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80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66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90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-20" dirty="0">
                          <a:effectLst/>
                        </a:rPr>
                        <a:t>Наименование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Описание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90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-20" dirty="0">
                          <a:effectLst/>
                        </a:rPr>
                        <a:t>Конструктивные особенности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Степень огнестойкости здания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 dirty="0">
                          <a:effectLst/>
                        </a:rPr>
                        <a:t>II степени огнестойкости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Газификация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>
                          <a:effectLst/>
                        </a:rPr>
                        <a:t>газифицировано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Этажность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>
                          <a:effectLst/>
                        </a:rPr>
                        <a:t>разноуровневое 1-о и 2-х этажное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Размеры в плане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>
                          <a:effectLst/>
                        </a:rPr>
                        <a:t>10х15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Подвал (подземная парковка и др.)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>
                          <a:effectLst/>
                        </a:rPr>
                        <a:t>имеется подвал (1 уровень)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Чердак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Тех. этаж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Стены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>
                          <a:effectLst/>
                        </a:rPr>
                        <a:t>Железобетонные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Перегородки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>
                          <a:effectLst/>
                        </a:rPr>
                        <a:t>Кирпичные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Перекрытия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>
                          <a:effectLst/>
                        </a:rPr>
                        <a:t>Деревянные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190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spc="-20" dirty="0">
                          <a:effectLst/>
                        </a:rPr>
                        <a:t>Пути эвакуации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Вход/выход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>
                          <a:effectLst/>
                        </a:rPr>
                        <a:t>3 входа/выхода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762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Лестничные клетки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marL="1684655" indent="-16846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 лестничные клетки:</a:t>
                      </a:r>
                      <a:endParaRPr lang="ru-RU" sz="700" dirty="0">
                        <a:effectLst/>
                      </a:endParaRPr>
                    </a:p>
                    <a:p>
                      <a:pPr marL="1684655" indent="-16846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№1 1 этаж-подвал</a:t>
                      </a:r>
                      <a:endParaRPr lang="ru-RU" sz="700" dirty="0">
                        <a:effectLst/>
                      </a:endParaRPr>
                    </a:p>
                    <a:p>
                      <a:pPr marL="1684655" indent="-168465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№2 1 этаж-подвал, </a:t>
                      </a:r>
                      <a:endParaRPr lang="ru-RU" sz="7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 лестница: 1 этаж-подвал.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36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Другие (лифты, травалаторы и т.д.)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190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Противопожарное водоснабжение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Внутреннее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 dirty="0">
                          <a:effectLst/>
                        </a:rPr>
                        <a:t>Нет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9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Наружное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spc="-20" dirty="0">
                          <a:effectLst/>
                        </a:rPr>
                        <a:t>2 ПГ (20 м, 50 м)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190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spc="-20" dirty="0">
                          <a:solidFill>
                            <a:schemeClr val="bg1"/>
                          </a:solidFill>
                          <a:effectLst/>
                        </a:rPr>
                        <a:t>ОСОБОЕ ВНИМАНИЕ</a:t>
                      </a:r>
                      <a:endParaRPr lang="ru-RU" sz="7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33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с массовым пребыванием людей в дневное</a:t>
                      </a:r>
                      <a:r>
                        <a:rPr lang="ru-RU" sz="9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время</a:t>
                      </a:r>
                      <a:endParaRPr lang="ru-RU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Обратить внимание на возможность наличия людей в помещениях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707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+mn-lt"/>
                        </a:rPr>
                        <a:t>Угроза взрыва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+mn-lt"/>
                        </a:rPr>
                        <a:t>Место отключение газовой магистрали снаружи здания, вызвать газовые службы</a:t>
                      </a:r>
                      <a:endParaRPr lang="ru-RU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920" marR="24920" marT="0" marB="0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70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Угроза обрушения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83" marR="4238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Длительное горение одного из помещений более 15 минут 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83" marR="42383" marT="0" marB="0"/>
                </a:tc>
                <a:extLst>
                  <a:ext uri="{0D108BD9-81ED-4DB2-BD59-A6C34878D82A}">
                    <a16:rowId xmlns="" xmlns:a16="http://schemas.microsoft.com/office/drawing/2014/main" val="3557542890"/>
                  </a:ext>
                </a:extLst>
              </a:tr>
            </a:tbl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8755810" y="3041281"/>
            <a:ext cx="3071003" cy="8022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Описывается характеристика здания</a:t>
            </a:r>
            <a:r>
              <a:rPr lang="ru-RU" sz="1200" b="1" dirty="0" smtClean="0">
                <a:solidFill>
                  <a:schemeClr val="tx1"/>
                </a:solidFill>
              </a:rPr>
              <a:t>, в порядке важности для принятия РТП решени</a:t>
            </a:r>
            <a:r>
              <a:rPr lang="ru-RU" sz="1200" dirty="0" smtClean="0">
                <a:solidFill>
                  <a:schemeClr val="tx1"/>
                </a:solidFill>
              </a:rPr>
              <a:t>й и при передаче информации посредством радиообмена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 </a:t>
            </a:r>
          </a:p>
        </p:txBody>
      </p:sp>
      <p:cxnSp>
        <p:nvCxnSpPr>
          <p:cNvPr id="26" name="Прямая со стрелкой 25"/>
          <p:cNvCxnSpPr>
            <a:stCxn id="25" idx="1"/>
            <a:endCxn id="23" idx="3"/>
          </p:cNvCxnSpPr>
          <p:nvPr/>
        </p:nvCxnSpPr>
        <p:spPr>
          <a:xfrm flipH="1">
            <a:off x="7548111" y="3442409"/>
            <a:ext cx="1207699" cy="988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752802" y="1976644"/>
            <a:ext cx="2794958" cy="319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Предусмотрено сил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683479" y="1968378"/>
            <a:ext cx="948906" cy="319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 БИС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0934" y="3300683"/>
            <a:ext cx="1958197" cy="6361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Ранг пожара по которому осуществляется высылка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>
            <a:stCxn id="37" idx="3"/>
            <a:endCxn id="35" idx="2"/>
          </p:cNvCxnSpPr>
          <p:nvPr/>
        </p:nvCxnSpPr>
        <p:spPr>
          <a:xfrm flipV="1">
            <a:off x="2329131" y="2287555"/>
            <a:ext cx="1828801" cy="1331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8755811" y="1160256"/>
            <a:ext cx="3071003" cy="3407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Первоначальная информация об объекте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 </a:t>
            </a:r>
          </a:p>
        </p:txBody>
      </p:sp>
      <p:cxnSp>
        <p:nvCxnSpPr>
          <p:cNvPr id="48" name="Прямая со стрелкой 47"/>
          <p:cNvCxnSpPr>
            <a:stCxn id="43" idx="1"/>
            <a:endCxn id="9" idx="3"/>
          </p:cNvCxnSpPr>
          <p:nvPr/>
        </p:nvCxnSpPr>
        <p:spPr>
          <a:xfrm flipH="1" flipV="1">
            <a:off x="7547761" y="937886"/>
            <a:ext cx="1208050" cy="392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3" idx="1"/>
            <a:endCxn id="8" idx="3"/>
          </p:cNvCxnSpPr>
          <p:nvPr/>
        </p:nvCxnSpPr>
        <p:spPr>
          <a:xfrm flipH="1">
            <a:off x="7547760" y="1330627"/>
            <a:ext cx="1208051" cy="4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8755810" y="1651274"/>
            <a:ext cx="3071003" cy="6361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Силы и средства в соответствии с рангом пожара по первому вызову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58" name="Прямая со стрелкой 57"/>
          <p:cNvCxnSpPr>
            <a:stCxn id="57" idx="1"/>
            <a:endCxn id="33" idx="3"/>
          </p:cNvCxnSpPr>
          <p:nvPr/>
        </p:nvCxnSpPr>
        <p:spPr>
          <a:xfrm flipH="1">
            <a:off x="7547760" y="1969373"/>
            <a:ext cx="1208050" cy="16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Пример оформления информационной карточки объекта (лицевая сторона)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755810" y="4429969"/>
            <a:ext cx="3071003" cy="14999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Описываются характерные для данного здания особенности которые при возникновении в нём пожара </a:t>
            </a:r>
            <a:r>
              <a:rPr lang="ru-RU" sz="1200" b="1" dirty="0" smtClean="0">
                <a:solidFill>
                  <a:schemeClr val="tx1"/>
                </a:solidFill>
              </a:rPr>
              <a:t>наиболее опасны</a:t>
            </a:r>
            <a:r>
              <a:rPr lang="ru-RU" sz="1200" dirty="0" smtClean="0">
                <a:solidFill>
                  <a:schemeClr val="tx1"/>
                </a:solidFill>
              </a:rPr>
              <a:t> на начальной стадии пожара для  находящихся в нём людей, а также для личного состава первых прибывающих пожарно-спасательных подразделений.</a:t>
            </a:r>
          </a:p>
        </p:txBody>
      </p:sp>
      <p:cxnSp>
        <p:nvCxnSpPr>
          <p:cNvPr id="34" name="Прямая со стрелкой 33"/>
          <p:cNvCxnSpPr>
            <a:stCxn id="32" idx="1"/>
          </p:cNvCxnSpPr>
          <p:nvPr/>
        </p:nvCxnSpPr>
        <p:spPr>
          <a:xfrm flipH="1">
            <a:off x="7547760" y="5179927"/>
            <a:ext cx="1208050" cy="253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936528">
            <a:off x="3812826" y="3402367"/>
            <a:ext cx="3300825" cy="36933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77525" y="1593128"/>
            <a:ext cx="2170586" cy="301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ysClr val="windowText" lastClr="000000"/>
                </a:solidFill>
              </a:rPr>
              <a:t>Контактные телефоны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39" name="Прямая со стрелкой 38"/>
          <p:cNvCxnSpPr>
            <a:stCxn id="43" idx="1"/>
            <a:endCxn id="36" idx="3"/>
          </p:cNvCxnSpPr>
          <p:nvPr/>
        </p:nvCxnSpPr>
        <p:spPr>
          <a:xfrm flipH="1">
            <a:off x="7548111" y="1330627"/>
            <a:ext cx="1207700" cy="413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752804" y="1575516"/>
            <a:ext cx="504301" cy="319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83874" y="2587818"/>
            <a:ext cx="1958197" cy="6361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Возможное количество людей в ночное время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51" name="Прямая со стрелкой 50"/>
          <p:cNvCxnSpPr>
            <a:stCxn id="50" idx="3"/>
            <a:endCxn id="46" idx="1"/>
          </p:cNvCxnSpPr>
          <p:nvPr/>
        </p:nvCxnSpPr>
        <p:spPr>
          <a:xfrm flipV="1">
            <a:off x="2342071" y="1735105"/>
            <a:ext cx="2410733" cy="1170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2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9265" y="518864"/>
            <a:ext cx="4278702" cy="6064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11364" y="518864"/>
            <a:ext cx="2166029" cy="9120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Генеральный план оформленный в соответствии с требованиями к ПТП и КТП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61137" y="600814"/>
            <a:ext cx="2794958" cy="319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Генеральный план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/>
          <a:stretch/>
        </p:blipFill>
        <p:spPr>
          <a:xfrm>
            <a:off x="4036254" y="1139964"/>
            <a:ext cx="3742535" cy="53012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Пример оформления информационной карточки объекта </a:t>
            </a:r>
            <a:r>
              <a:rPr lang="ru-RU" dirty="0" smtClean="0">
                <a:solidFill>
                  <a:sysClr val="windowText" lastClr="000000"/>
                </a:solidFill>
              </a:rPr>
              <a:t>(оборотная сторона)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54688" y="919991"/>
            <a:ext cx="3183465" cy="18633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Дополнительно наносятся: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обозначение главного входа;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места расположения опасных объектов внутри здания: газовые баллоны, ёмкости или технологические установки с АХОВ </a:t>
            </a:r>
            <a:r>
              <a:rPr lang="ru-RU" sz="1200" dirty="0">
                <a:solidFill>
                  <a:schemeClr val="tx1"/>
                </a:solidFill>
              </a:rPr>
              <a:t>и другие элементы, представляющие интерес при организации действий пожарных подразделений.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57052"/>
              </p:ext>
            </p:extLst>
          </p:nvPr>
        </p:nvGraphicFramePr>
        <p:xfrm>
          <a:off x="8547258" y="4876800"/>
          <a:ext cx="3190894" cy="1500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0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3895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Условные обозначения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389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Главный вход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362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Холодильная</a:t>
                      </a:r>
                      <a:r>
                        <a:rPr lang="ru-RU" sz="1100" baseline="0" dirty="0" smtClean="0"/>
                        <a:t> установка с 30 литрами </a:t>
                      </a:r>
                      <a:r>
                        <a:rPr lang="ru-RU" sz="1100" baseline="0" dirty="0" err="1" smtClean="0"/>
                        <a:t>Амиака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389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Лестницы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8341540" y="3770084"/>
            <a:ext cx="3574536" cy="6196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Основные и дополнительные элементы указываются в таблице «Условных обозначений».</a:t>
            </a: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328104"/>
              </p:ext>
            </p:extLst>
          </p:nvPr>
        </p:nvGraphicFramePr>
        <p:xfrm>
          <a:off x="6435304" y="5884332"/>
          <a:ext cx="1260896" cy="4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5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320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Условные обозначения</a:t>
                      </a:r>
                      <a:endParaRPr lang="ru-RU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040"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25216" y="3551048"/>
            <a:ext cx="533400" cy="25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АХОВ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953413" y="2225636"/>
            <a:ext cx="254000" cy="221230"/>
          </a:xfrm>
          <a:prstGeom prst="rightArrow">
            <a:avLst/>
          </a:prstGeom>
          <a:solidFill>
            <a:srgbClr val="00B05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7" idx="1"/>
            <a:endCxn id="6" idx="0"/>
          </p:cNvCxnSpPr>
          <p:nvPr/>
        </p:nvCxnSpPr>
        <p:spPr>
          <a:xfrm flipH="1">
            <a:off x="6191028" y="1851665"/>
            <a:ext cx="2363660" cy="5009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1"/>
            <a:endCxn id="5" idx="3"/>
          </p:cNvCxnSpPr>
          <p:nvPr/>
        </p:nvCxnSpPr>
        <p:spPr>
          <a:xfrm flipH="1">
            <a:off x="5958616" y="1851665"/>
            <a:ext cx="2596072" cy="18263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 rot="5400000">
            <a:off x="8829761" y="5332992"/>
            <a:ext cx="254000" cy="221230"/>
          </a:xfrm>
          <a:prstGeom prst="rightArrow">
            <a:avLst/>
          </a:prstGeom>
          <a:solidFill>
            <a:srgbClr val="00B05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690061" y="5704730"/>
            <a:ext cx="533400" cy="254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АХОВ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22" name="Прямая со стрелкой 21"/>
          <p:cNvCxnSpPr>
            <a:stCxn id="10" idx="2"/>
            <a:endCxn id="11" idx="0"/>
          </p:cNvCxnSpPr>
          <p:nvPr/>
        </p:nvCxnSpPr>
        <p:spPr>
          <a:xfrm flipH="1">
            <a:off x="7065752" y="4389749"/>
            <a:ext cx="3063056" cy="14945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2"/>
            <a:endCxn id="3" idx="0"/>
          </p:cNvCxnSpPr>
          <p:nvPr/>
        </p:nvCxnSpPr>
        <p:spPr>
          <a:xfrm>
            <a:off x="10128808" y="4389749"/>
            <a:ext cx="13897" cy="4870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1" t="32390" r="41208" b="63893"/>
          <a:stretch/>
        </p:blipFill>
        <p:spPr>
          <a:xfrm>
            <a:off x="8788319" y="6096165"/>
            <a:ext cx="336884" cy="20213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364421" y="1906880"/>
            <a:ext cx="2998123" cy="2482869"/>
          </a:xfrm>
          <a:prstGeom prst="roundRect">
            <a:avLst>
              <a:gd name="adj" fmla="val 82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Основными элементами наносимыми на план являются: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информацию необходимую для расстановки пожарной техники (гидранты, места подъездов пожарной техники и места для расстановки пожарных </a:t>
            </a:r>
            <a:r>
              <a:rPr lang="ru-RU" sz="1200" dirty="0" err="1" smtClean="0">
                <a:solidFill>
                  <a:schemeClr val="tx1"/>
                </a:solidFill>
              </a:rPr>
              <a:t>автолестниц</a:t>
            </a:r>
            <a:r>
              <a:rPr lang="ru-RU" sz="1200" dirty="0" smtClean="0">
                <a:solidFill>
                  <a:schemeClr val="tx1"/>
                </a:solidFill>
              </a:rPr>
              <a:t>);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место отключения электропитания здания;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лестничные марши, лифты, </a:t>
            </a:r>
            <a:r>
              <a:rPr lang="ru-RU" sz="1200" dirty="0" err="1" smtClean="0">
                <a:solidFill>
                  <a:schemeClr val="tx1"/>
                </a:solidFill>
              </a:rPr>
              <a:t>травалаторы</a:t>
            </a:r>
            <a:r>
              <a:rPr lang="ru-RU" sz="1200" dirty="0" smtClean="0">
                <a:solidFill>
                  <a:schemeClr val="tx1"/>
                </a:solidFill>
              </a:rPr>
              <a:t> и др.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входы/выходы.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7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110572" y="586598"/>
            <a:ext cx="1673524" cy="1626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План первого этажа (этажа, уровня с главным входом) оформленный в соответствии с требованиями к КТП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48659" y="586598"/>
            <a:ext cx="4278702" cy="6064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590531" y="668548"/>
            <a:ext cx="2794958" cy="319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План 1-го этажа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46082" y="1912035"/>
            <a:ext cx="5435967" cy="37579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lin ang="54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ВАРИАНТЫ ПРИЛОЖЕНИЙ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79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50742" y="597779"/>
            <a:ext cx="4369004" cy="870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dk1"/>
                </a:solidFill>
              </a:rPr>
              <a:t>Форма обратной связи для специалистов, рассматривающих настоящие предложения по работе с ИКО</a:t>
            </a:r>
            <a:r>
              <a:rPr lang="en-US" b="1" dirty="0" smtClean="0">
                <a:solidFill>
                  <a:schemeClr val="dk1"/>
                </a:solidFill>
              </a:rPr>
              <a:t>:</a:t>
            </a:r>
            <a:endParaRPr lang="ru-RU" b="1" dirty="0">
              <a:solidFill>
                <a:schemeClr val="dk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4291"/>
              </p:ext>
            </p:extLst>
          </p:nvPr>
        </p:nvGraphicFramePr>
        <p:xfrm>
          <a:off x="391745" y="1845082"/>
          <a:ext cx="1129323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970"/>
                <a:gridCol w="8519747"/>
                <a:gridCol w="949569"/>
                <a:gridCol w="9759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Считаете ли вы предложенный</a:t>
                      </a:r>
                      <a:r>
                        <a:rPr lang="ru-RU" sz="1600" baseline="0" dirty="0" smtClean="0"/>
                        <a:t> формат работы с ИКО применимым?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Есть ли у вас замечания/дополнения</a:t>
                      </a:r>
                      <a:r>
                        <a:rPr lang="ru-RU" sz="1600" baseline="0" dirty="0" smtClean="0"/>
                        <a:t> по  предложенному формату работы с ИКО?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Будет ли предложенный</a:t>
                      </a:r>
                      <a:r>
                        <a:rPr lang="ru-RU" sz="1600" baseline="0" dirty="0" smtClean="0"/>
                        <a:t> формат ИКО достаточен для первого РТП</a:t>
                      </a:r>
                      <a:r>
                        <a:rPr lang="ru-RU" sz="1600" dirty="0" smtClean="0"/>
                        <a:t>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Будет ли предложенный</a:t>
                      </a:r>
                      <a:r>
                        <a:rPr lang="ru-RU" sz="1600" baseline="0" dirty="0" smtClean="0"/>
                        <a:t> формат способствовать </a:t>
                      </a:r>
                      <a:r>
                        <a:rPr lang="ru-RU" sz="1600" baseline="0" smtClean="0"/>
                        <a:t>объективному изучению объектов</a:t>
                      </a:r>
                      <a:r>
                        <a:rPr lang="ru-RU" sz="1600" baseline="0" dirty="0" smtClean="0"/>
                        <a:t>?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5809" y="3774554"/>
            <a:ext cx="11330715" cy="17235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8163" algn="just"/>
            <a:r>
              <a:rPr lang="ru-RU" dirty="0" smtClean="0"/>
              <a:t>Ваши предложения по предполагаемому формату работы с ИКО или альтернативный формат</a:t>
            </a:r>
            <a:r>
              <a:rPr lang="en-US" dirty="0" smtClean="0"/>
              <a:t>:</a:t>
            </a:r>
            <a:endParaRPr lang="ru-RU" dirty="0" smtClean="0"/>
          </a:p>
          <a:p>
            <a:pPr indent="538163" algn="just"/>
            <a:endParaRPr lang="ru-RU" dirty="0">
              <a:solidFill>
                <a:srgbClr val="FF0000"/>
              </a:solidFill>
            </a:endParaRPr>
          </a:p>
          <a:p>
            <a:pPr indent="538163" algn="just"/>
            <a:endParaRPr lang="ru-RU" sz="1400" dirty="0" smtClean="0">
              <a:solidFill>
                <a:srgbClr val="FF0000"/>
              </a:solidFill>
            </a:endParaRPr>
          </a:p>
          <a:p>
            <a:pPr indent="538163" algn="just"/>
            <a:endParaRPr lang="ru-RU" sz="1400" dirty="0">
              <a:solidFill>
                <a:srgbClr val="FF0000"/>
              </a:solidFill>
            </a:endParaRPr>
          </a:p>
          <a:p>
            <a:pPr indent="538163" algn="just"/>
            <a:endParaRPr lang="ru-RU" sz="1400" dirty="0" smtClean="0">
              <a:solidFill>
                <a:srgbClr val="FF0000"/>
              </a:solidFill>
            </a:endParaRPr>
          </a:p>
          <a:p>
            <a:pPr indent="538163" algn="just"/>
            <a:endParaRPr lang="ru-RU" sz="1400" dirty="0" smtClean="0">
              <a:solidFill>
                <a:srgbClr val="FF0000"/>
              </a:solidFill>
            </a:endParaRPr>
          </a:p>
          <a:p>
            <a:pPr indent="538163" algn="just"/>
            <a:endParaRPr lang="ru-RU" sz="14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809" y="5741688"/>
            <a:ext cx="11330715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8163" algn="just"/>
            <a:r>
              <a:rPr lang="ru-RU" sz="1600" dirty="0" smtClean="0"/>
              <a:t>Ваши предложения прошу направить по АРМ ГС </a:t>
            </a:r>
            <a:r>
              <a:rPr lang="ru-RU" sz="1600" dirty="0" smtClean="0">
                <a:solidFill>
                  <a:srgbClr val="FF0000"/>
                </a:solidFill>
              </a:rPr>
              <a:t>не позднее 25 сентября 2025 г.</a:t>
            </a:r>
          </a:p>
          <a:p>
            <a:pPr indent="538163" algn="just"/>
            <a:r>
              <a:rPr lang="ru-RU" sz="1600" dirty="0" smtClean="0"/>
              <a:t>Любые вопросы и предложения можно обсудить со мной по телефону</a:t>
            </a:r>
            <a:r>
              <a:rPr lang="en-US" sz="1600" dirty="0" smtClean="0"/>
              <a:t>:</a:t>
            </a:r>
            <a:r>
              <a:rPr lang="ru-RU" sz="1600" dirty="0" smtClean="0"/>
              <a:t> </a:t>
            </a:r>
            <a:r>
              <a:rPr lang="ru-RU" sz="1600" b="1" dirty="0" smtClean="0"/>
              <a:t>8(903)557-42-86</a:t>
            </a:r>
            <a:r>
              <a:rPr lang="ru-RU" sz="1600" dirty="0" smtClean="0"/>
              <a:t> – Смыгалин Сергей Николаевич</a:t>
            </a:r>
            <a:r>
              <a:rPr lang="ru-RU" sz="1600" dirty="0" smtClean="0"/>
              <a:t> </a:t>
            </a:r>
          </a:p>
          <a:p>
            <a:pPr indent="538163" algn="just"/>
            <a:endParaRPr lang="ru-RU" sz="1600" dirty="0">
              <a:solidFill>
                <a:srgbClr val="FF0000"/>
              </a:solidFill>
            </a:endParaRPr>
          </a:p>
          <a:p>
            <a:pPr indent="538163" algn="just"/>
            <a:endParaRPr lang="ru-RU" sz="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2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6" b="21210"/>
          <a:stretch/>
        </p:blipFill>
        <p:spPr>
          <a:xfrm>
            <a:off x="7670399" y="528313"/>
            <a:ext cx="2569547" cy="1387857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2400" y="3708399"/>
            <a:ext cx="8136467" cy="2937933"/>
          </a:xfrm>
          <a:prstGeom prst="roundRect">
            <a:avLst>
              <a:gd name="adj" fmla="val 757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начальника караула в пути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следования в условиях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крайне ограниченного времени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Фактическая работа с ПТП</a:t>
            </a:r>
            <a:r>
              <a:rPr lang="en-US" dirty="0" smtClean="0">
                <a:solidFill>
                  <a:sysClr val="windowText" lastClr="000000"/>
                </a:solidFill>
              </a:rPr>
              <a:t>\</a:t>
            </a:r>
            <a:r>
              <a:rPr lang="ru-RU" dirty="0" smtClean="0">
                <a:solidFill>
                  <a:sysClr val="windowText" lastClr="000000"/>
                </a:solidFill>
              </a:rPr>
              <a:t>КТП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65793" y="1357370"/>
            <a:ext cx="1516156" cy="55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b="4829"/>
          <a:stretch/>
        </p:blipFill>
        <p:spPr>
          <a:xfrm>
            <a:off x="4317757" y="4464660"/>
            <a:ext cx="3728234" cy="1995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b="3783"/>
          <a:stretch/>
        </p:blipFill>
        <p:spPr>
          <a:xfrm>
            <a:off x="346648" y="4442740"/>
            <a:ext cx="3728234" cy="2017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8386348" y="3708399"/>
            <a:ext cx="3652046" cy="2937933"/>
          </a:xfrm>
          <a:prstGeom prst="roundRect">
            <a:avLst>
              <a:gd name="adj" fmla="val 757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Действия начальника караула в пути следования: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контроль </a:t>
            </a:r>
            <a:r>
              <a:rPr lang="ru-RU" dirty="0">
                <a:solidFill>
                  <a:schemeClr val="tx1"/>
                </a:solidFill>
              </a:rPr>
              <a:t>за </a:t>
            </a:r>
            <a:r>
              <a:rPr lang="ru-RU" dirty="0" smtClean="0">
                <a:solidFill>
                  <a:schemeClr val="tx1"/>
                </a:solidFill>
              </a:rPr>
              <a:t>действиями </a:t>
            </a:r>
            <a:r>
              <a:rPr lang="ru-RU" dirty="0">
                <a:solidFill>
                  <a:schemeClr val="tx1"/>
                </a:solidFill>
              </a:rPr>
              <a:t>водителя;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выбор оптимального маршрута движения;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ведение радиообмена с ЦППС;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документов предварительного планирования действий.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05991" y="1346411"/>
            <a:ext cx="1439333" cy="558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800" b="1" dirty="0" smtClean="0">
                <a:solidFill>
                  <a:srgbClr val="FF0000"/>
                </a:solidFill>
              </a:rPr>
              <a:t>ПОЖАРНАЯ ЧАСТЬ</a:t>
            </a:r>
            <a:endParaRPr lang="ru-RU" sz="8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46723" y="1236557"/>
            <a:ext cx="1557870" cy="10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098398" y="1557865"/>
            <a:ext cx="593152" cy="3473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ашивка 23"/>
          <p:cNvSpPr/>
          <p:nvPr/>
        </p:nvSpPr>
        <p:spPr>
          <a:xfrm>
            <a:off x="1005991" y="1916170"/>
            <a:ext cx="1479603" cy="4273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Нашивка 46"/>
          <p:cNvSpPr/>
          <p:nvPr/>
        </p:nvSpPr>
        <p:spPr>
          <a:xfrm>
            <a:off x="2445324" y="1916170"/>
            <a:ext cx="2751226" cy="4273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5097780" y="1916170"/>
            <a:ext cx="6534762" cy="42734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7494" y="194517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ВЫЕЗД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315924" y="1960778"/>
            <a:ext cx="1517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СЛЕДОВАНИЕ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5196550" y="1945174"/>
            <a:ext cx="63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Организация тушения пожара</a:t>
            </a:r>
            <a:endParaRPr lang="ru-RU" dirty="0"/>
          </a:p>
        </p:txBody>
      </p:sp>
      <p:sp>
        <p:nvSpPr>
          <p:cNvPr id="40" name="Левая фигурная скобка 39"/>
          <p:cNvSpPr/>
          <p:nvPr/>
        </p:nvSpPr>
        <p:spPr>
          <a:xfrm rot="16200000">
            <a:off x="3356975" y="1245091"/>
            <a:ext cx="594596" cy="2887015"/>
          </a:xfrm>
          <a:prstGeom prst="leftBrace">
            <a:avLst>
              <a:gd name="adj1" fmla="val 53617"/>
              <a:gd name="adj2" fmla="val 51289"/>
            </a:avLst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0" name="Левая фигурная скобка 59"/>
          <p:cNvSpPr/>
          <p:nvPr/>
        </p:nvSpPr>
        <p:spPr>
          <a:xfrm rot="16200000">
            <a:off x="8117248" y="-529397"/>
            <a:ext cx="594596" cy="6435992"/>
          </a:xfrm>
          <a:prstGeom prst="leftBrace">
            <a:avLst>
              <a:gd name="adj1" fmla="val 53617"/>
              <a:gd name="adj2" fmla="val 51289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46249" y="2939620"/>
            <a:ext cx="2011098" cy="6790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ПЕРВЫЙ РТП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547287" y="2939620"/>
            <a:ext cx="2011098" cy="67903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ОШ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766815" y="1557865"/>
            <a:ext cx="593152" cy="34734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6648" y="528313"/>
            <a:ext cx="6281777" cy="504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ПЕРИОДЫ РАБОТЫ С ДОКУМЕНТАМИ ПРЕДВАРИТЕЛЬНОГО ПЛАНИРОВАНИЯ ПРИ РЕАГИРОВАНИИ НА </a:t>
            </a:r>
            <a:r>
              <a:rPr lang="ru-RU" sz="1400" b="1" dirty="0" smtClean="0"/>
              <a:t>ПОЖАР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1829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Практика применения ПТП/КТП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11" y="793469"/>
            <a:ext cx="12042476" cy="56323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720725" algn="just"/>
            <a:r>
              <a:rPr lang="ru-RU" dirty="0" smtClean="0"/>
              <a:t>На протяжении нескольких десятилетий документы предварительного планирования насыщались довольно большим объемом информации, расчетов, схем и т.д., которая необходима только на этапе их составления, либо содержится в других источниках.</a:t>
            </a:r>
          </a:p>
          <a:p>
            <a:pPr indent="720725" algn="just"/>
            <a:endParaRPr lang="ru-RU" dirty="0" smtClean="0"/>
          </a:p>
          <a:p>
            <a:pPr indent="720725" algn="just"/>
            <a:r>
              <a:rPr lang="ru-RU" dirty="0" smtClean="0">
                <a:solidFill>
                  <a:srgbClr val="FF0000"/>
                </a:solidFill>
              </a:rPr>
              <a:t>В условиях большого количества в пожарно-спасательном подразделении ПТП/КТП работа по их составлению зачастую сводилась лишь к копированию базовой информации, которая кочевала из одного документа в другой и не учитывала особенностей функционального назначения объектов и особенностей распространения пожара. Кроме того в современных условиях участились случаи тушения пожаров по «</a:t>
            </a:r>
            <a:r>
              <a:rPr lang="ru-RU" b="1" dirty="0" err="1" smtClean="0">
                <a:solidFill>
                  <a:srgbClr val="FF0000"/>
                </a:solidFill>
              </a:rPr>
              <a:t>запроектным</a:t>
            </a:r>
            <a:r>
              <a:rPr lang="ru-RU" dirty="0" smtClean="0">
                <a:solidFill>
                  <a:srgbClr val="FF0000"/>
                </a:solidFill>
              </a:rPr>
              <a:t>» сценариям. </a:t>
            </a:r>
          </a:p>
          <a:p>
            <a:pPr indent="720725" algn="just"/>
            <a:endParaRPr lang="ru-RU" dirty="0" smtClean="0">
              <a:solidFill>
                <a:srgbClr val="FF0000"/>
              </a:solidFill>
            </a:endParaRPr>
          </a:p>
          <a:p>
            <a:pPr indent="720725" algn="just"/>
            <a:r>
              <a:rPr lang="ru-RU" dirty="0" smtClean="0"/>
              <a:t>Расчеты необходимого количества сил и средств, при достаточном желании и уровне подготовленности должностного лица, ответственного за разработку ПТП\КТП, возможно выполнить как по рангу пожара 1-БИС, так и по повышенному рангу.</a:t>
            </a:r>
          </a:p>
          <a:p>
            <a:pPr indent="720725" algn="just"/>
            <a:endParaRPr lang="ru-RU" dirty="0" smtClean="0"/>
          </a:p>
          <a:p>
            <a:pPr indent="720725" algn="just"/>
            <a:r>
              <a:rPr lang="ru-RU" dirty="0" smtClean="0"/>
              <a:t>На объекты, имеющие в своем составе несколько зданий и сооружений, расположенных на одной территории, проблематично спрогнозировать места возникновения и особенности развития пожара. Как правило документы составлялись на одно-два здания (сооружения, корпуса), а необходимость в их использовании отсутствовала.</a:t>
            </a:r>
          </a:p>
          <a:p>
            <a:pPr indent="720725" algn="just"/>
            <a:endParaRPr lang="ru-RU" dirty="0" smtClean="0"/>
          </a:p>
          <a:p>
            <a:pPr indent="720725" algn="just"/>
            <a:r>
              <a:rPr lang="ru-RU" dirty="0" smtClean="0"/>
              <a:t> Сформировалась практика использования следственными органами информации содержащейся в ПТП/КТП против участников тушения пожара и РТП в частности, под предлогом необходимости четкого соблюдения, заложенных в этих документах алгоритмов.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25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Практика применения ПТП/КТП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83" y="4837748"/>
            <a:ext cx="5346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подробная оперативно-тактическая характеристика</a:t>
            </a:r>
          </a:p>
          <a:p>
            <a:pPr algn="r"/>
            <a:r>
              <a:rPr lang="ru-RU" sz="1400" dirty="0" smtClean="0"/>
              <a:t>подробные поэтажные планы</a:t>
            </a:r>
          </a:p>
          <a:p>
            <a:pPr algn="r"/>
            <a:r>
              <a:rPr lang="ru-RU" sz="1400" dirty="0" smtClean="0"/>
              <a:t>прогноз </a:t>
            </a:r>
            <a:r>
              <a:rPr lang="ru-RU" sz="1400" dirty="0"/>
              <a:t>развития </a:t>
            </a:r>
            <a:r>
              <a:rPr lang="ru-RU" sz="1400" dirty="0" smtClean="0"/>
              <a:t>пожара </a:t>
            </a:r>
          </a:p>
          <a:p>
            <a:pPr algn="r"/>
            <a:r>
              <a:rPr lang="ru-RU" sz="1400" dirty="0" smtClean="0"/>
              <a:t>действия </a:t>
            </a:r>
            <a:r>
              <a:rPr lang="ru-RU" sz="1400" dirty="0"/>
              <a:t>обслуживающего персонала (работников</a:t>
            </a:r>
            <a:r>
              <a:rPr lang="ru-RU" sz="1400" dirty="0" smtClean="0"/>
              <a:t>)</a:t>
            </a:r>
          </a:p>
          <a:p>
            <a:pPr algn="r"/>
            <a:r>
              <a:rPr lang="ru-RU" sz="1400" dirty="0" smtClean="0"/>
              <a:t>организация </a:t>
            </a:r>
            <a:r>
              <a:rPr lang="ru-RU" sz="1400" dirty="0"/>
              <a:t>работ по спасению </a:t>
            </a:r>
            <a:r>
              <a:rPr lang="ru-RU" sz="1400" dirty="0" smtClean="0"/>
              <a:t>людей </a:t>
            </a:r>
          </a:p>
          <a:p>
            <a:pPr algn="r"/>
            <a:r>
              <a:rPr lang="ru-RU" sz="1400" dirty="0" smtClean="0"/>
              <a:t>организация </a:t>
            </a:r>
            <a:r>
              <a:rPr lang="ru-RU" sz="1400" dirty="0"/>
              <a:t>тушения пожара подразделениями пожарной </a:t>
            </a:r>
            <a:r>
              <a:rPr lang="ru-RU" sz="1400" dirty="0" smtClean="0"/>
              <a:t>охраны</a:t>
            </a:r>
          </a:p>
          <a:p>
            <a:pPr algn="r"/>
            <a:r>
              <a:rPr lang="ru-RU" sz="1400" dirty="0" smtClean="0"/>
              <a:t>организация </a:t>
            </a:r>
            <a:r>
              <a:rPr lang="ru-RU" sz="1400" dirty="0"/>
              <a:t>взаимодействия </a:t>
            </a:r>
            <a:r>
              <a:rPr lang="ru-RU" sz="1400" dirty="0" smtClean="0"/>
              <a:t>со </a:t>
            </a:r>
            <a:r>
              <a:rPr lang="ru-RU" sz="1400" dirty="0"/>
              <a:t>службами </a:t>
            </a:r>
            <a:r>
              <a:rPr lang="ru-RU" sz="1400" dirty="0" smtClean="0"/>
              <a:t>жизнеобеспечения </a:t>
            </a:r>
          </a:p>
          <a:p>
            <a:pPr algn="r"/>
            <a:r>
              <a:rPr lang="ru-RU" sz="1400" dirty="0" smtClean="0"/>
              <a:t>требования </a:t>
            </a:r>
            <a:r>
              <a:rPr lang="ru-RU" sz="1400" dirty="0"/>
              <a:t>правил охраны </a:t>
            </a:r>
            <a:r>
              <a:rPr lang="ru-RU" sz="1400" dirty="0" smtClean="0"/>
              <a:t>труда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41346" y="3816649"/>
            <a:ext cx="3108960" cy="651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Содержится в плане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76695" y="3816649"/>
            <a:ext cx="3108960" cy="651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Требуется во время выезда и на момент прибытия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0280" y="4846892"/>
            <a:ext cx="6121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ОТХ для определения решающего направления</a:t>
            </a:r>
          </a:p>
          <a:p>
            <a:r>
              <a:rPr lang="ru-RU" sz="1400" dirty="0" smtClean="0"/>
              <a:t>места ввода </a:t>
            </a:r>
            <a:r>
              <a:rPr lang="ru-RU" sz="1400" dirty="0" err="1" smtClean="0"/>
              <a:t>СиС</a:t>
            </a:r>
            <a:r>
              <a:rPr lang="ru-RU" sz="1400" dirty="0" smtClean="0"/>
              <a:t> в здание и кратчайшие пути эвакуации</a:t>
            </a:r>
          </a:p>
          <a:p>
            <a:r>
              <a:rPr lang="ru-RU" sz="1400" dirty="0" smtClean="0"/>
              <a:t>характерные особенности развития пожара</a:t>
            </a:r>
          </a:p>
          <a:p>
            <a:r>
              <a:rPr lang="ru-RU" sz="1400" dirty="0" smtClean="0"/>
              <a:t>только в части информации по взаимодействию в отдельных вопросах</a:t>
            </a:r>
          </a:p>
          <a:p>
            <a:r>
              <a:rPr lang="ru-RU" sz="1400" dirty="0" smtClean="0"/>
              <a:t>только рекомендации для характерных объектов (дет. сады, больницы и т.д.)</a:t>
            </a:r>
          </a:p>
          <a:p>
            <a:r>
              <a:rPr lang="ru-RU" sz="1400" dirty="0" smtClean="0"/>
              <a:t>информация для прибывающих подразделений</a:t>
            </a:r>
          </a:p>
          <a:p>
            <a:r>
              <a:rPr lang="ru-RU" sz="1400" dirty="0" smtClean="0"/>
              <a:t>наличие сил и средств служб жизнеобеспечения</a:t>
            </a:r>
          </a:p>
          <a:p>
            <a:r>
              <a:rPr lang="ru-RU" sz="1400" dirty="0" smtClean="0"/>
              <a:t>только в части критических угроз для личного состава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5986" y="605163"/>
            <a:ext cx="11959087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Исходя </a:t>
            </a:r>
            <a:r>
              <a:rPr lang="ru-RU" sz="1600" dirty="0"/>
              <a:t>из довольно короткого времени работы с документом предварительного планирования действий по тушению пожара и условий в которых его изучение происходит во время следования к месту пожара приходим к следующим выводам</a:t>
            </a:r>
            <a:r>
              <a:rPr lang="ru-RU" sz="1600" dirty="0" smtClean="0"/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B050"/>
                </a:solidFill>
              </a:rPr>
              <a:t>ПТП и КТП информативны в периоды изучения объектов, подготовке ПТУ и ПТЗ, для поддержке принятия решений штабом пожаротушения на затянувшемся пожаре, при подготовке описаний пожаров.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FF0000"/>
                </a:solidFill>
              </a:rPr>
              <a:t>для первого РТП в короткий период времени </a:t>
            </a:r>
            <a:r>
              <a:rPr lang="ru-RU" sz="1600" dirty="0" smtClean="0">
                <a:solidFill>
                  <a:srgbClr val="FF0000"/>
                </a:solidFill>
              </a:rPr>
              <a:t>следования на пожар ПТП и КТП не информативны (необходимая информация разобщена по документу, представлена не достаточно наглядно для условий в которых работает первый РТП).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FF0000"/>
                </a:solidFill>
              </a:rPr>
              <a:t>кроме этого, ПТП и КТП содержат «алгоритм» действий, не учитывающий возможности реагирования на изменение обстановки, а Также всех условий которые будут складываться в ходе реального пожара.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627037" y="4956048"/>
            <a:ext cx="371427" cy="1097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627037" y="5184648"/>
            <a:ext cx="371427" cy="1097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627037" y="5385816"/>
            <a:ext cx="371427" cy="1097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627037" y="5617673"/>
            <a:ext cx="371427" cy="1097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627037" y="5827985"/>
            <a:ext cx="371427" cy="1097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627037" y="6029153"/>
            <a:ext cx="371427" cy="1097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5627037" y="6230321"/>
            <a:ext cx="371427" cy="1097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627037" y="6458921"/>
            <a:ext cx="371427" cy="1097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4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Что предлагаем?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1" y="514148"/>
            <a:ext cx="12042476" cy="70173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8163" algn="just"/>
            <a:r>
              <a:rPr lang="ru-RU" dirty="0" smtClean="0"/>
              <a:t>Письмом МЧС </a:t>
            </a:r>
            <a:r>
              <a:rPr lang="ru-RU" dirty="0"/>
              <a:t>России от 19.08.2025 № М-12-2149 </a:t>
            </a:r>
            <a:r>
              <a:rPr lang="ru-RU" dirty="0" smtClean="0"/>
              <a:t>«Об</a:t>
            </a:r>
            <a:r>
              <a:rPr lang="ru-RU" dirty="0"/>
              <a:t> организации работы по составлению, отработке и учету планов и карточек тушения </a:t>
            </a:r>
            <a:r>
              <a:rPr lang="ru-RU" dirty="0" smtClean="0"/>
              <a:t>пожаров» даны разъяснения о том, </a:t>
            </a:r>
            <a:r>
              <a:rPr lang="ru-RU" dirty="0"/>
              <a:t>что приказом МЧС России от 13.01.2025 № 19 «Об утверждении Положения о пожарно-спасательных гарнизонах и Порядка привлечения сил и средств подразделений пожарной охраны, пожарно-спасательных гарнизонов для тушения пожаров и проведения аварийно-спасательных работ» (далее — приказ МЧС России № 19), вступающим в силу с 1 сентября 2025 года, планы и карточки тушения пожаров (далее — </a:t>
            </a:r>
            <a:r>
              <a:rPr lang="ru-RU" dirty="0">
                <a:solidFill>
                  <a:srgbClr val="FF0000"/>
                </a:solidFill>
              </a:rPr>
              <a:t>ПТП и КТП</a:t>
            </a:r>
            <a:r>
              <a:rPr lang="ru-RU" dirty="0"/>
              <a:t>) </a:t>
            </a:r>
            <a:r>
              <a:rPr lang="ru-RU" dirty="0">
                <a:solidFill>
                  <a:srgbClr val="FF0000"/>
                </a:solidFill>
              </a:rPr>
              <a:t>исключены из документов предварительного планирования боевых действий</a:t>
            </a:r>
            <a:r>
              <a:rPr lang="ru-RU" dirty="0"/>
              <a:t>, как и требование по разработке ПТП и КТП.</a:t>
            </a:r>
          </a:p>
          <a:p>
            <a:pPr indent="538163" algn="just"/>
            <a:r>
              <a:rPr lang="ru-RU" dirty="0"/>
              <a:t>Данное решение обусловлено невозможностью определения в ведомственном нормативном правовом акте обязанности собственника (руководителя) по предоставлению информации об объекте, на который разрабатывается ПТП или КТП, равно как и ответственности за достоверность предоставляемой информации.</a:t>
            </a:r>
          </a:p>
          <a:p>
            <a:pPr indent="538163" algn="just"/>
            <a:r>
              <a:rPr lang="ru-RU" dirty="0"/>
              <a:t>Сложившаяся в настоящее время практика показывает, что ответственность за разработанные ПТП и КТП возложена в одностороннем порядке исключительно на должностных лиц пожарной охраны без учета роли собственника (руководителя) объекта в разработке ПТП и КТП.</a:t>
            </a:r>
          </a:p>
          <a:p>
            <a:pPr indent="538163" algn="just"/>
            <a:r>
              <a:rPr lang="ru-RU" dirty="0" smtClean="0"/>
              <a:t>Кроме того, абсолютно ошибочным является мнение о том, что обязанность по составлению ПТП возложена на подразделения пожарной охраны в соответствии с требованиями Федерального закона от 21.12.1994 № 69-ФЗ «О пожарной безопасности» (далее — Федеральный закон № 69-ФЗ).</a:t>
            </a:r>
          </a:p>
          <a:p>
            <a:pPr indent="538163" algn="just"/>
            <a:r>
              <a:rPr lang="ru-RU" dirty="0" smtClean="0"/>
              <a:t>Действительно</a:t>
            </a:r>
            <a:r>
              <a:rPr lang="ru-RU" dirty="0"/>
              <a:t>, статьей 21 Федерального закона № 69-ФЗ установлено, что для производств в обязательном порядке разрабатываются ПТП, предусматривающие решения по обеспечению безопасности людей, при этом обязанность личного состава пожарной охраны по составлению ПТП и КТП действующим законодательством не предусмотрена.</a:t>
            </a:r>
          </a:p>
          <a:p>
            <a:pPr indent="538163" algn="just"/>
            <a:r>
              <a:rPr lang="ru-RU" dirty="0"/>
              <a:t>Таким образом, </a:t>
            </a:r>
            <a:r>
              <a:rPr lang="ru-RU" dirty="0">
                <a:solidFill>
                  <a:srgbClr val="FF0000"/>
                </a:solidFill>
              </a:rPr>
              <a:t>норма, регламентирующая разработку ПТП и КТП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признана избыточной и исключена из приказа МЧС России № 19</a:t>
            </a:r>
            <a:r>
              <a:rPr lang="ru-RU" dirty="0"/>
              <a:t>.</a:t>
            </a:r>
          </a:p>
          <a:p>
            <a:pPr indent="538163" algn="just"/>
            <a:r>
              <a:rPr lang="ru-RU" dirty="0"/>
              <a:t>С учетом вышеизложенного, проводить работу по составлению, отработке, корректировке и учету ПТП и КТП с 1 сентября 2025 года не требуется, вплоть до внесения изменений в законодательство Российской Федерации и издания соответствующих нормативных правовых актов.</a:t>
            </a:r>
          </a:p>
        </p:txBody>
      </p:sp>
    </p:spTree>
    <p:extLst>
      <p:ext uri="{BB962C8B-B14F-4D97-AF65-F5344CB8AC3E}">
        <p14:creationId xmlns:p14="http://schemas.microsoft.com/office/powerpoint/2010/main" val="48814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Что предлагаем?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11" y="514148"/>
            <a:ext cx="1204247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8163" algn="just"/>
            <a:r>
              <a:rPr lang="ru-RU" sz="1600" dirty="0" smtClean="0"/>
              <a:t>Вместе с этим существующая нормативная правовая база позволяет организовать аналогичную работу в формате, действительно соответствующем современным реалиям, а именно </a:t>
            </a:r>
            <a:r>
              <a:rPr lang="ru-RU" sz="1600" dirty="0" smtClean="0">
                <a:solidFill>
                  <a:srgbClr val="FF0000"/>
                </a:solidFill>
              </a:rPr>
              <a:t>переводом этой деятельности в плоскость профессиональной подготовки, с составлением ИНФОРМАЦИОННЫХ КАРТОЧЕК ОБЪЕКТОВ (ИКО).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99770"/>
              </p:ext>
            </p:extLst>
          </p:nvPr>
        </p:nvGraphicFramePr>
        <p:xfrm>
          <a:off x="92873" y="2887253"/>
          <a:ext cx="12026568" cy="397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693">
                  <a:extLst>
                    <a:ext uri="{9D8B030D-6E8A-4147-A177-3AD203B41FA5}">
                      <a16:colId xmlns="" xmlns:a16="http://schemas.microsoft.com/office/drawing/2014/main" val="1011826850"/>
                    </a:ext>
                  </a:extLst>
                </a:gridCol>
                <a:gridCol w="8544875">
                  <a:extLst>
                    <a:ext uri="{9D8B030D-6E8A-4147-A177-3AD203B41FA5}">
                      <a16:colId xmlns="" xmlns:a16="http://schemas.microsoft.com/office/drawing/2014/main" val="1259000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мероприятия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Действующая норма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2332777"/>
                  </a:ext>
                </a:extLst>
              </a:tr>
              <a:tr h="582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перечня объектов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538163" algn="just"/>
                      <a:r>
                        <a:rPr lang="ru-RU" sz="15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45, 47. 65, 82,</a:t>
                      </a:r>
                      <a:r>
                        <a:rPr lang="ru-RU" sz="1500" b="0" i="0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83</a:t>
                      </a:r>
                      <a:r>
                        <a:rPr lang="ru-RU" sz="15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Приказа МЧС России от 5 февраля 2025 года № 77 «Об утверждении Порядка подготовки личного состава пожарной охраны».</a:t>
                      </a:r>
                      <a:endParaRPr lang="ru-RU" sz="1500" b="0" i="0" u="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815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Составление ИКО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5381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Федеральный закон от 21.12.1994 N 69-ФЗ </a:t>
                      </a:r>
                      <a:r>
                        <a:rPr lang="ru-RU" sz="15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37. 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Права и обязанности организаций в области пожарной</a:t>
                      </a:r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5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53816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Постановление Правительства РФ от 25.06.2021 N 1007 "О федеральном государственном надзоре в области гражданской обороны</a:t>
                      </a:r>
                      <a:r>
                        <a:rPr lang="en-US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 </a:t>
                      </a:r>
                    </a:p>
                    <a:p>
                      <a:pPr marL="0" indent="538163" algn="just"/>
                      <a:r>
                        <a:rPr lang="ru-RU" sz="1500" b="0" dirty="0" smtClean="0">
                          <a:solidFill>
                            <a:srgbClr val="FF0000"/>
                          </a:solidFill>
                        </a:rPr>
                        <a:t>п</a:t>
                      </a:r>
                      <a:r>
                        <a:rPr lang="ru-RU" sz="15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56 </a:t>
                      </a:r>
                      <a:r>
                        <a:rPr lang="ru-RU" sz="15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Порядка подготовки и </a:t>
                      </a:r>
                      <a:r>
                        <a:rPr lang="ru-RU" sz="15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п\п 6 Распорядка дня </a:t>
                      </a:r>
                      <a:r>
                        <a:rPr lang="ru-RU" sz="15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несения боевого дежурства личным составом дежурного караула подразделения, утвержденного приложением №2 к Приказу МЧС России от 24 апреля 2025 г. N 363 «Об утверждении устава подразделений пожарной охраны»</a:t>
                      </a:r>
                      <a:r>
                        <a:rPr lang="en-US" sz="15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500" b="0" i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538163" algn="just"/>
                      <a:r>
                        <a:rPr lang="ru-RU" sz="15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Абзац 23) п. 41 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Приказа МЧС России от 24 апреля 2025 г. № 363.</a:t>
                      </a:r>
                      <a:endParaRPr lang="ru-RU" sz="1500" b="0" i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863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Отработка и корректировка ИКО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538163" algn="just"/>
                      <a:r>
                        <a:rPr lang="ru-RU" sz="15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 55, 57 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Приказа МЧС России от 5 февраля 2025 года № 77 «Об утверждении Порядка подготовки личного состава пожарной охраны».</a:t>
                      </a:r>
                      <a:endParaRPr lang="ru-RU" sz="15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3264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и хранение ИКО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531813" algn="just"/>
                      <a:r>
                        <a:rPr lang="ru-RU" sz="1500" b="0" i="0" u="non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п/п 12  перечня Документации</a:t>
                      </a:r>
                      <a:r>
                        <a:rPr lang="ru-RU" sz="15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регламентирующей организацию караульной службы в подразделениях, утвержденного приложением №9 к Приказу МЧС России от 24 апреля 2025 г. N 363</a:t>
                      </a:r>
                      <a:endParaRPr lang="ru-RU" sz="1500" b="0" i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90642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4919" y="1412381"/>
            <a:ext cx="1204247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538163" algn="just"/>
            <a:r>
              <a:rPr lang="ru-RU" sz="1600" b="1" dirty="0" smtClean="0"/>
              <a:t>Информационная карточка объекта </a:t>
            </a:r>
            <a:r>
              <a:rPr lang="ru-RU" sz="1600" dirty="0" smtClean="0"/>
              <a:t>– подборка основных справочных и информационных материалов, необходимых для проведения занятий по профессиональной подготовке с личным составом подразделений пожарной охраны, которые возможно использовать для обеспечения </a:t>
            </a:r>
            <a:r>
              <a:rPr lang="ru-RU" sz="1600" dirty="0"/>
              <a:t>руководителя тушения пожара информацией об </a:t>
            </a:r>
            <a:r>
              <a:rPr lang="ru-RU" sz="1600" dirty="0" smtClean="0"/>
              <a:t>основных оперативно-тактических характеристиках объекта при пожаре.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9011" y="2520940"/>
            <a:ext cx="5369793" cy="3212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организационных мероприятий по работе с ИКО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312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Нормативное обоснование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50742" y="597780"/>
            <a:ext cx="3901439" cy="682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dk1"/>
                </a:solidFill>
              </a:rPr>
              <a:t>Планирование перечня объектов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9524" y="1499454"/>
            <a:ext cx="11961963" cy="5124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538163" algn="ctr"/>
            <a:r>
              <a:rPr lang="ru-RU" dirty="0">
                <a:solidFill>
                  <a:schemeClr val="dk1"/>
                </a:solidFill>
              </a:rPr>
              <a:t>Приказ МЧС России от 5 февраля 2025 года № </a:t>
            </a:r>
            <a:r>
              <a:rPr lang="ru-RU" dirty="0" smtClean="0">
                <a:solidFill>
                  <a:schemeClr val="dk1"/>
                </a:solidFill>
              </a:rPr>
              <a:t>77</a:t>
            </a:r>
            <a:br>
              <a:rPr lang="ru-RU" dirty="0" smtClean="0">
                <a:solidFill>
                  <a:schemeClr val="dk1"/>
                </a:solidFill>
              </a:rPr>
            </a:br>
            <a:r>
              <a:rPr lang="ru-RU" dirty="0" smtClean="0">
                <a:solidFill>
                  <a:schemeClr val="dk1"/>
                </a:solidFill>
              </a:rPr>
              <a:t>«</a:t>
            </a:r>
            <a:r>
              <a:rPr lang="ru-RU" dirty="0">
                <a:solidFill>
                  <a:schemeClr val="dk1"/>
                </a:solidFill>
              </a:rPr>
              <a:t>Об </a:t>
            </a:r>
            <a:r>
              <a:rPr lang="ru-RU" dirty="0" smtClean="0">
                <a:solidFill>
                  <a:schemeClr val="dk1"/>
                </a:solidFill>
              </a:rPr>
              <a:t>утверждении Порядка </a:t>
            </a:r>
            <a:r>
              <a:rPr lang="ru-RU" dirty="0">
                <a:solidFill>
                  <a:schemeClr val="dk1"/>
                </a:solidFill>
              </a:rPr>
              <a:t>подготовки личного состава пожарной охраны»</a:t>
            </a:r>
          </a:p>
          <a:p>
            <a:pPr indent="538163" algn="ctr"/>
            <a:endParaRPr lang="ru-RU" sz="300" dirty="0">
              <a:solidFill>
                <a:schemeClr val="dk1"/>
              </a:solidFill>
            </a:endParaRPr>
          </a:p>
          <a:p>
            <a:pPr indent="538163" algn="just"/>
            <a:r>
              <a:rPr lang="ru-RU" dirty="0"/>
              <a:t>п. 45. </a:t>
            </a:r>
            <a:r>
              <a:rPr lang="ru-RU" dirty="0">
                <a:solidFill>
                  <a:srgbClr val="FF0000"/>
                </a:solidFill>
              </a:rPr>
              <a:t>Перечень объектов, подлежащих обязательному оперативно-тактическому изучению </a:t>
            </a:r>
            <a:r>
              <a:rPr lang="ru-RU" dirty="0"/>
              <a:t>(далее - ОТИ), составы должностных лиц органов управления, подразделений пожарной охраны для приема зачетов по боевой подготовке личного состава караулов утверждаются соответствующим начальником органа управления, подразделения пожарной охраны. </a:t>
            </a:r>
          </a:p>
          <a:p>
            <a:pPr indent="538163" algn="just"/>
            <a:r>
              <a:rPr lang="ru-RU" dirty="0"/>
              <a:t>п. 47. </a:t>
            </a:r>
            <a:r>
              <a:rPr lang="ru-RU" dirty="0">
                <a:solidFill>
                  <a:srgbClr val="FF0000"/>
                </a:solidFill>
              </a:rPr>
              <a:t>В тематическом плане занятий по боевой подготовке личного состава караулов должен отражаться перечень ОТИ</a:t>
            </a:r>
            <a:r>
              <a:rPr lang="ru-RU" dirty="0"/>
              <a:t>, упражнения по профессиональной подготовке и нормативы по физической подготовке. </a:t>
            </a:r>
          </a:p>
          <a:p>
            <a:pPr indent="538163" algn="just"/>
            <a:r>
              <a:rPr lang="ru-RU" dirty="0"/>
              <a:t>п. 65. </a:t>
            </a:r>
            <a:r>
              <a:rPr lang="ru-RU" dirty="0">
                <a:solidFill>
                  <a:srgbClr val="FF0000"/>
                </a:solidFill>
              </a:rPr>
              <a:t>Планирование</a:t>
            </a:r>
            <a:r>
              <a:rPr lang="ru-RU" dirty="0"/>
              <a:t> ПТУ, ПТЗ, </a:t>
            </a:r>
            <a:r>
              <a:rPr lang="ru-RU" dirty="0">
                <a:solidFill>
                  <a:srgbClr val="FF0000"/>
                </a:solidFill>
              </a:rPr>
              <a:t>ОТИ</a:t>
            </a:r>
            <a:r>
              <a:rPr lang="ru-RU" dirty="0"/>
              <a:t>, занятий по ликвидации последствий дорожно-транспортных происшествий (далее - занятия по ликвидации последствий ДТП), занятий (тренировок) с </a:t>
            </a:r>
            <a:r>
              <a:rPr lang="ru-RU" dirty="0" err="1"/>
              <a:t>газодымозащитниками</a:t>
            </a:r>
            <a:r>
              <a:rPr lang="ru-RU" dirty="0"/>
              <a:t> осуществляется в рамках мероприятий пожарно-спасательного гарнизона и включается в расписание занятий по боевой подготовке личного состава караулов. </a:t>
            </a:r>
          </a:p>
          <a:p>
            <a:pPr indent="538163" algn="just"/>
            <a:r>
              <a:rPr lang="ru-RU" dirty="0"/>
              <a:t>п. 82. </a:t>
            </a:r>
            <a:r>
              <a:rPr lang="ru-RU" dirty="0">
                <a:solidFill>
                  <a:srgbClr val="FF0000"/>
                </a:solidFill>
              </a:rPr>
              <a:t>Перечень объектов ОТИ определяется </a:t>
            </a:r>
            <a:r>
              <a:rPr lang="ru-RU" dirty="0"/>
              <a:t>начальником подразделения пожарной охраны с приоритетом нахождения в районе выезда подразделения пожарной охраны </a:t>
            </a:r>
            <a:r>
              <a:rPr lang="ru-RU" dirty="0" err="1"/>
              <a:t>пожаровзрывоопасных</a:t>
            </a:r>
            <a:r>
              <a:rPr lang="ru-RU" dirty="0"/>
              <a:t> объектов и объектов с массовым пребыванием людей.</a:t>
            </a:r>
          </a:p>
          <a:p>
            <a:pPr indent="538163" algn="just"/>
            <a:r>
              <a:rPr lang="ru-RU" dirty="0"/>
              <a:t> п. 83. </a:t>
            </a:r>
            <a:r>
              <a:rPr lang="ru-RU" dirty="0">
                <a:solidFill>
                  <a:srgbClr val="FF0000"/>
                </a:solidFill>
              </a:rPr>
              <a:t>ОТИ района выезда подразделений пожарной охраны должно проводиться </a:t>
            </a:r>
            <a:r>
              <a:rPr lang="ru-RU" dirty="0"/>
              <a:t>в составе отделения, караула подразделения пожарной охраны с выездом или без выезда, классно-групповым методом под руководством начальника караула. </a:t>
            </a:r>
          </a:p>
        </p:txBody>
      </p:sp>
    </p:spTree>
    <p:extLst>
      <p:ext uri="{BB962C8B-B14F-4D97-AF65-F5344CB8AC3E}">
        <p14:creationId xmlns:p14="http://schemas.microsoft.com/office/powerpoint/2010/main" val="210499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Нормативное обоснование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526" y="472340"/>
            <a:ext cx="3901439" cy="682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dk1"/>
                </a:solidFill>
              </a:rPr>
              <a:t>Составление ИКО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008" y="1422139"/>
            <a:ext cx="1196196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п. 56 Порядка подготовки. </a:t>
            </a:r>
            <a:r>
              <a:rPr lang="ru-RU" dirty="0" smtClean="0"/>
              <a:t>Лица</a:t>
            </a:r>
            <a:r>
              <a:rPr lang="ru-RU" dirty="0"/>
              <a:t>, проводящие теоретические (классно-групповые) и практические занятия с личным составом караулов, должны использовать план-конспект проведения </a:t>
            </a:r>
            <a:r>
              <a:rPr lang="ru-RU" dirty="0" smtClean="0"/>
              <a:t>занятий.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760" y="46891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09" y="2177631"/>
            <a:ext cx="11961963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рассматриваемой деятельности </a:t>
            </a:r>
            <a:r>
              <a:rPr lang="ru-RU" b="1" dirty="0" smtClean="0"/>
              <a:t>возможно использование п. 56 Порядка подготовки и п\п 6 Распорядка дня </a:t>
            </a:r>
            <a:r>
              <a:rPr lang="ru-RU" dirty="0"/>
              <a:t>несения боевого дежурства личным составом </a:t>
            </a:r>
            <a:r>
              <a:rPr lang="ru-RU" dirty="0" smtClean="0"/>
              <a:t>дежурного караула подразделения, утвержденного приложением №2 к Приказу МЧС России </a:t>
            </a:r>
            <a:r>
              <a:rPr lang="ru-RU" dirty="0"/>
              <a:t>от </a:t>
            </a:r>
            <a:r>
              <a:rPr lang="ru-RU" dirty="0" smtClean="0"/>
              <a:t>24 апреля 2025 </a:t>
            </a:r>
            <a:r>
              <a:rPr lang="ru-RU" dirty="0"/>
              <a:t>г. N </a:t>
            </a:r>
            <a:r>
              <a:rPr lang="ru-RU" dirty="0" smtClean="0"/>
              <a:t>363 «Об утверждении устава подразделений пожарной охраны» </a:t>
            </a:r>
            <a:r>
              <a:rPr lang="ru-RU" b="1" dirty="0" smtClean="0"/>
              <a:t>как инструмента для организации процесса сбора и обобщения справочных </a:t>
            </a:r>
            <a:r>
              <a:rPr lang="ru-RU" b="1" dirty="0"/>
              <a:t>и информационных материалов</a:t>
            </a:r>
            <a:r>
              <a:rPr lang="ru-RU" dirty="0"/>
              <a:t>, необходимых для проведения занятий по профессиональной подготовке с личным составом подразделений пожарной </a:t>
            </a:r>
            <a:r>
              <a:rPr lang="ru-RU" dirty="0" smtClean="0"/>
              <a:t>охраны, проводимых в ходе подготовки к проведению занятия. </a:t>
            </a:r>
          </a:p>
          <a:p>
            <a:pPr indent="538163" algn="just"/>
            <a:r>
              <a:rPr lang="ru-RU" dirty="0" smtClean="0"/>
              <a:t>В ходе подготовки к проведению занятия по ОТИ объекта (района выезда) осуществляется сбор, анализ и изучение учебной литературы, изучение оперативно-тактических характеристик и изучение материалов </a:t>
            </a:r>
            <a:r>
              <a:rPr lang="ru-RU" dirty="0"/>
              <a:t>по </a:t>
            </a:r>
            <a:r>
              <a:rPr lang="ru-RU" dirty="0" smtClean="0"/>
              <a:t>пожарам на аналогичных объектах. На основании изученных материалов прогнозируются  места, наиболее вероятного возникновения пожара и варианты </a:t>
            </a:r>
            <a:r>
              <a:rPr lang="ru-RU" dirty="0"/>
              <a:t>его </a:t>
            </a:r>
            <a:r>
              <a:rPr lang="ru-RU" dirty="0" smtClean="0"/>
              <a:t>возможного развития. </a:t>
            </a:r>
            <a:r>
              <a:rPr lang="ru-RU" b="1" dirty="0" smtClean="0"/>
              <a:t>Из собранной в ходе подготовки к проведению занятия и составления плана-конспекта информация составляется информационная карточка </a:t>
            </a:r>
            <a:r>
              <a:rPr lang="ru-RU" b="1" dirty="0" smtClean="0"/>
              <a:t>объекта.</a:t>
            </a:r>
            <a:br>
              <a:rPr lang="ru-RU" b="1" dirty="0" smtClean="0"/>
            </a:br>
            <a:r>
              <a:rPr lang="ru-RU" b="1" dirty="0" smtClean="0"/>
              <a:t>           Целесообразно определять форму </a:t>
            </a:r>
            <a:r>
              <a:rPr lang="ru-RU" b="1" dirty="0" smtClean="0">
                <a:solidFill>
                  <a:srgbClr val="FF0000"/>
                </a:solidFill>
              </a:rPr>
              <a:t>ИКО, а также иных особенностей работы с ними Приказом НГУ в соответствии с п. 15 и 16 Порядка подготовки, как приложение к план-конспектам.</a:t>
            </a:r>
            <a:endParaRPr lang="ru-RU" b="1" dirty="0">
              <a:solidFill>
                <a:srgbClr val="FF0000"/>
              </a:solidFill>
            </a:endParaRPr>
          </a:p>
          <a:p>
            <a:pPr indent="538163" algn="just"/>
            <a:r>
              <a:rPr lang="ru-RU" dirty="0" smtClean="0"/>
              <a:t>  </a:t>
            </a:r>
            <a:r>
              <a:rPr lang="ru-RU" b="1" i="1" dirty="0" smtClean="0"/>
              <a:t>Примечание</a:t>
            </a:r>
            <a:r>
              <a:rPr lang="en-US" b="1" i="1" dirty="0" smtClean="0"/>
              <a:t>:</a:t>
            </a:r>
            <a:r>
              <a:rPr lang="ru-RU" b="1" i="1" dirty="0" smtClean="0"/>
              <a:t> также возможно составление ИКО в ходе подготовки к проведению ПТУ, ПТЗ, ШОМ.</a:t>
            </a:r>
            <a:endParaRPr lang="ru-RU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76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11" y="59309"/>
            <a:ext cx="12042476" cy="3191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Нормативное обоснование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529" y="491100"/>
            <a:ext cx="3901439" cy="682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dk1"/>
                </a:solidFill>
              </a:rPr>
              <a:t>Составление ИКО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760" y="46891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53822"/>
              </p:ext>
            </p:extLst>
          </p:nvPr>
        </p:nvGraphicFramePr>
        <p:xfrm>
          <a:off x="0" y="1286094"/>
          <a:ext cx="12042476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750">
                  <a:extLst>
                    <a:ext uri="{9D8B030D-6E8A-4147-A177-3AD203B41FA5}">
                      <a16:colId xmlns="" xmlns:a16="http://schemas.microsoft.com/office/drawing/2014/main" val="1011826850"/>
                    </a:ext>
                  </a:extLst>
                </a:gridCol>
                <a:gridCol w="7119726">
                  <a:extLst>
                    <a:ext uri="{9D8B030D-6E8A-4147-A177-3AD203B41FA5}">
                      <a16:colId xmlns="" xmlns:a16="http://schemas.microsoft.com/office/drawing/2014/main" val="1259000584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Источники получения необходимой информации для ИКО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Действующая норма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233277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Открытые источники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нормируется</a:t>
                      </a:r>
                      <a:endParaRPr lang="ru-RU" sz="16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761747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Имеющиеся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ПТП/КТП и иные планы, составляемые на отдельные категории объектов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нормируется</a:t>
                      </a:r>
                      <a:endParaRPr lang="ru-RU" sz="16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815905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Контрольно-наблюдательные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дела на объекты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Постановление Правительства РФ от 25.06.2021 N 1007 (ред. от 27.08.2025) "О федеральном государственном надзоре в области гражданской обороны" (вместе с "Положением о федеральном государственном надзоре в области гражданской обороны")</a:t>
                      </a:r>
                      <a:endParaRPr lang="ru-RU" sz="16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0679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Запрос информации у собственников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объектов и руководителей организаций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Федеральный закон от 21.12.1994 N 69-ФЗ 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37. Права и обязанности организаций в области пожарной безопасности (…Руководители организации обязаны: обеспечивать доступ должностным лицам пожарной охраны при осуществлении ими служебных обязанностей на территории, в здания, сооружения и на иные объекты предприятий).</a:t>
                      </a:r>
                    </a:p>
                    <a:p>
                      <a:pPr algn="just"/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Абзац 23) п. 41 Приказа МЧС России от 24 апреля 2025 г. N 363 «Об утверждении устава подразделений пожарной охраны» (руководитель подразделения при осуществлении своей деятельности обязан запрашивать и получать сведения и оперативную информацию, необходимые для выполнения задач подразделением).</a:t>
                      </a:r>
                      <a:endParaRPr lang="ru-RU" sz="16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863668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Инициирование соответствующих решений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КЧСиПБ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 Комиссии по предупреждению и ликвидации чрезвычайных ситуаций и обеспечению пожарной безопасности МЧС России</a:t>
                      </a:r>
                      <a:endParaRPr lang="ru-RU" sz="16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326449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источники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нарушающие требований законодательства Российской Федерации</a:t>
                      </a:r>
                      <a:endParaRPr lang="ru-RU" sz="1600" b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0391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178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2097</Words>
  <Application>Microsoft Office PowerPoint</Application>
  <PresentationFormat>Произвольный</PresentationFormat>
  <Paragraphs>245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</dc:creator>
  <cp:lastModifiedBy>83311</cp:lastModifiedBy>
  <cp:revision>120</cp:revision>
  <dcterms:created xsi:type="dcterms:W3CDTF">2020-04-07T09:53:37Z</dcterms:created>
  <dcterms:modified xsi:type="dcterms:W3CDTF">2025-09-22T10:47:06Z</dcterms:modified>
</cp:coreProperties>
</file>